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77" r:id="rId2"/>
    <p:sldId id="276" r:id="rId3"/>
    <p:sldId id="258" r:id="rId4"/>
    <p:sldId id="416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80F99-B752-47E9-87B4-04207502A8EE}" type="datetimeFigureOut">
              <a:rPr lang="fi-FI" smtClean="0"/>
              <a:t>20.2.2019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4A3BC-D45B-4A39-8B5D-B1449A6598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889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49EA0D26-1A42-4332-B9BF-09D396C5E9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D6BF9D-1158-488B-8736-1A827885EA9D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A820D29C-1BA1-4139-A3D1-528EA35D4B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738781C0-3301-45E1-B104-0FE0685A76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787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58108BFD-7548-4DB3-AFBA-3A775239CA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1FF145-6B7B-4E04-8FFB-A1B96BE0E08E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08A26614-A419-4723-8CDE-3E03A2AA8A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DAD50A7B-E1D8-46D0-B5AE-98CEA93D75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002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54821F16-5DBB-4EA3-8E69-65FE872EA1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15AEEB-D463-4D3C-A7DB-68F45F3184DD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9AC8DAD4-1859-432C-87D9-EF64B28562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93EA6D82-C87B-4838-B5C7-EEBE30E18A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276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939BE7E-434B-4778-9899-55E278849C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771DAF-1A36-44A5-AD2A-FDE02D10E611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8D5ABB5-7B46-4D27-A147-0F12364E05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143FCC3-890A-415A-B69A-FDCB64FFBB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475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3921" y="2130428"/>
            <a:ext cx="1036416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9760" y="3886200"/>
            <a:ext cx="8534401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3803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10562" y="1600203"/>
            <a:ext cx="10972801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5185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41601" y="274641"/>
            <a:ext cx="274176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10562" y="274641"/>
            <a:ext cx="8046721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2631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610562" y="274641"/>
            <a:ext cx="10972801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494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0562" y="1600203"/>
            <a:ext cx="10972801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21025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840" y="4406903"/>
            <a:ext cx="1036224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840" y="2906713"/>
            <a:ext cx="10362241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5886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10560" y="1600203"/>
            <a:ext cx="539328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88162" y="1600203"/>
            <a:ext cx="5395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987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10560" y="1535113"/>
            <a:ext cx="538560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0560" y="2174875"/>
            <a:ext cx="538560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922" y="1535113"/>
            <a:ext cx="538944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922" y="2174875"/>
            <a:ext cx="538944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3280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4048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441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0" y="273050"/>
            <a:ext cx="4010881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7362" y="273053"/>
            <a:ext cx="68160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0560" y="1435103"/>
            <a:ext cx="4010881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48557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0402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90402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90402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23367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6">
            <a:extLst>
              <a:ext uri="{FF2B5EF4-FFF2-40B4-BE49-F238E27FC236}">
                <a16:creationId xmlns:a16="http://schemas.microsoft.com/office/drawing/2014/main" id="{24735601-D245-4821-AFBA-DC2C7C0DF8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106" y="115889"/>
            <a:ext cx="1058909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hteck 15">
            <a:extLst>
              <a:ext uri="{FF2B5EF4-FFF2-40B4-BE49-F238E27FC236}">
                <a16:creationId xmlns:a16="http://schemas.microsoft.com/office/drawing/2014/main" id="{40DF47D9-CCEC-4C24-8C87-2AD3BA6487E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692186"/>
            <a:ext cx="646331" cy="35394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sp>
        <p:nvSpPr>
          <p:cNvPr id="1028" name="Rechteck 4">
            <a:extLst>
              <a:ext uri="{FF2B5EF4-FFF2-40B4-BE49-F238E27FC236}">
                <a16:creationId xmlns:a16="http://schemas.microsoft.com/office/drawing/2014/main" id="{D47C6C18-E7C2-44AE-BD29-11D2B0B18E8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73061"/>
            <a:ext cx="646331" cy="35394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D1D59AB5-0D66-4F0D-A4E4-CC32F94BBB2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252789"/>
            <a:ext cx="104448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lang="de-AT" altLang="de-DE" sz="2000"/>
          </a:p>
        </p:txBody>
      </p:sp>
      <p:sp>
        <p:nvSpPr>
          <p:cNvPr id="1030" name="Text Box 9">
            <a:extLst>
              <a:ext uri="{FF2B5EF4-FFF2-40B4-BE49-F238E27FC236}">
                <a16:creationId xmlns:a16="http://schemas.microsoft.com/office/drawing/2014/main" id="{6F6F95D2-F1D7-4BE9-AE96-F6870373E77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15041" y="6324601"/>
            <a:ext cx="101376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87FA2776-FF77-46D7-BCDC-A2EA686B5FC1}" type="slidenum">
              <a:rPr lang="it-IT" altLang="de-DE" sz="1800" b="1" smtClean="0">
                <a:solidFill>
                  <a:srgbClr val="B2B2B2"/>
                </a:solidFill>
                <a:latin typeface="Tahoma" panose="020B0604030504040204" pitchFamily="34" charset="0"/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it-IT" altLang="de-DE" sz="1800" b="1">
              <a:solidFill>
                <a:srgbClr val="B2B2B2"/>
              </a:solidFill>
              <a:latin typeface="Tahoma" panose="020B0604030504040204" pitchFamily="34" charset="0"/>
            </a:endParaRPr>
          </a:p>
        </p:txBody>
      </p:sp>
      <p:pic>
        <p:nvPicPr>
          <p:cNvPr id="1031" name="Picture 38">
            <a:extLst>
              <a:ext uri="{FF2B5EF4-FFF2-40B4-BE49-F238E27FC236}">
                <a16:creationId xmlns:a16="http://schemas.microsoft.com/office/drawing/2014/main" id="{537B0E59-DD87-45A2-A461-DEF9AF68DCE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105"/>
          <a:stretch>
            <a:fillRect/>
          </a:stretch>
        </p:blipFill>
        <p:spPr bwMode="auto">
          <a:xfrm>
            <a:off x="174721" y="981076"/>
            <a:ext cx="608639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2" name="Group 47">
            <a:extLst>
              <a:ext uri="{FF2B5EF4-FFF2-40B4-BE49-F238E27FC236}">
                <a16:creationId xmlns:a16="http://schemas.microsoft.com/office/drawing/2014/main" id="{3CFE354C-5815-450F-A427-E9395159F1D2}"/>
              </a:ext>
            </a:extLst>
          </p:cNvPr>
          <p:cNvGrpSpPr>
            <a:grpSpLocks/>
          </p:cNvGrpSpPr>
          <p:nvPr userDrawn="1"/>
        </p:nvGrpSpPr>
        <p:grpSpPr bwMode="auto">
          <a:xfrm rot="-5400000">
            <a:off x="-1688026" y="4139223"/>
            <a:ext cx="4341813" cy="616319"/>
            <a:chOff x="2082" y="2069"/>
            <a:chExt cx="2735" cy="321"/>
          </a:xfrm>
        </p:grpSpPr>
        <p:sp>
          <p:nvSpPr>
            <p:cNvPr id="1036" name="WordArt 44">
              <a:extLst>
                <a:ext uri="{FF2B5EF4-FFF2-40B4-BE49-F238E27FC236}">
                  <a16:creationId xmlns:a16="http://schemas.microsoft.com/office/drawing/2014/main" id="{C0CC287F-C4DD-4EAE-8126-CCA5378D303E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2" y="2069"/>
              <a:ext cx="2731" cy="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rgbClr val="FF0000">
                      <a:alpha val="89803"/>
                    </a:srgbClr>
                  </a:solidFill>
                  <a:cs typeface="Arial" panose="020B0604020202020204" pitchFamily="34" charset="0"/>
                </a:rPr>
                <a:t>INTERNATIONAL   ASSOCIATION   OF   FIRE   AND   RESCUE   SERVICES</a:t>
              </a:r>
            </a:p>
          </p:txBody>
        </p:sp>
        <p:sp>
          <p:nvSpPr>
            <p:cNvPr id="1037" name="WordArt 45">
              <a:extLst>
                <a:ext uri="{FF2B5EF4-FFF2-40B4-BE49-F238E27FC236}">
                  <a16:creationId xmlns:a16="http://schemas.microsoft.com/office/drawing/2014/main" id="{E8F7FC5C-B071-4BD8-8C26-D153618490A5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6" y="2205"/>
              <a:ext cx="2731" cy="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chemeClr val="accent1">
                      <a:alpha val="89803"/>
                    </a:schemeClr>
                  </a:solidFill>
                  <a:cs typeface="Arial" panose="020B0604020202020204" pitchFamily="34" charset="0"/>
                </a:rPr>
                <a:t>INTERNATIONALE   VEREINIGUNG   DES FEUERWEHR UND RETTUNGSWESENS</a:t>
              </a:r>
            </a:p>
          </p:txBody>
        </p:sp>
        <p:sp>
          <p:nvSpPr>
            <p:cNvPr id="1038" name="WordArt 46">
              <a:extLst>
                <a:ext uri="{FF2B5EF4-FFF2-40B4-BE49-F238E27FC236}">
                  <a16:creationId xmlns:a16="http://schemas.microsoft.com/office/drawing/2014/main" id="{FCC868C8-4A51-4060-A3B6-26CE1C03E666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6" y="2322"/>
              <a:ext cx="2731" cy="6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chemeClr val="accent1">
                      <a:alpha val="89803"/>
                    </a:schemeClr>
                  </a:solidFill>
                  <a:cs typeface="Arial" panose="020B0604020202020204" pitchFamily="34" charset="0"/>
                </a:rPr>
                <a:t>ASSOCIATON  INTERNATIONALE   DES   SERVICES   D ÍNCENDIE   ET   DE   SECOURS</a:t>
              </a:r>
            </a:p>
          </p:txBody>
        </p:sp>
      </p:grpSp>
      <p:sp>
        <p:nvSpPr>
          <p:cNvPr id="1033" name="Rectangle 24">
            <a:extLst>
              <a:ext uri="{FF2B5EF4-FFF2-40B4-BE49-F238E27FC236}">
                <a16:creationId xmlns:a16="http://schemas.microsoft.com/office/drawing/2014/main" id="{84353CF2-CCF1-40EC-A9A1-55FF2951721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87314"/>
            <a:ext cx="8620800" cy="101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dirty="0">
                <a:solidFill>
                  <a:schemeClr val="bg1"/>
                </a:solidFill>
              </a:rPr>
              <a:t>Jugendfeuerwehr-</a:t>
            </a:r>
            <a:r>
              <a:rPr lang="de-DE" altLang="de-DE" sz="1900" b="1" dirty="0" err="1">
                <a:solidFill>
                  <a:schemeClr val="bg1"/>
                </a:solidFill>
              </a:rPr>
              <a:t>Leistungsbewerb</a:t>
            </a:r>
            <a:r>
              <a:rPr lang="de-DE" altLang="de-DE" sz="1900" b="1" dirty="0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dirty="0"/>
              <a:t>14. - 21. Juli 2019 </a:t>
            </a:r>
          </a:p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i="1" dirty="0">
                <a:solidFill>
                  <a:schemeClr val="bg1"/>
                </a:solidFill>
              </a:rPr>
              <a:t>Martigny, Schweiz</a:t>
            </a:r>
            <a:endParaRPr lang="de-AT" altLang="de-DE" sz="1900" b="1" i="1" dirty="0">
              <a:solidFill>
                <a:schemeClr val="bg1"/>
              </a:solidFill>
            </a:endParaRPr>
          </a:p>
        </p:txBody>
      </p:sp>
      <p:sp>
        <p:nvSpPr>
          <p:cNvPr id="1034" name="Rechteck 14">
            <a:extLst>
              <a:ext uri="{FF2B5EF4-FFF2-40B4-BE49-F238E27FC236}">
                <a16:creationId xmlns:a16="http://schemas.microsoft.com/office/drawing/2014/main" id="{3A628FFD-E22F-4700-94DF-E9C4DD5B419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382624"/>
            <a:ext cx="646331" cy="35394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pic>
        <p:nvPicPr>
          <p:cNvPr id="1035" name="Picture 16">
            <a:extLst>
              <a:ext uri="{FF2B5EF4-FFF2-40B4-BE49-F238E27FC236}">
                <a16:creationId xmlns:a16="http://schemas.microsoft.com/office/drawing/2014/main" id="{D77127C5-B154-4AED-90A2-BA46D3AD28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20785" y="88901"/>
            <a:ext cx="1058909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62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F:\Modulistica.ppt#-1,2,Diapositiva 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jpeg"/><Relationship Id="rId4" Type="http://schemas.openxmlformats.org/officeDocument/2006/relationships/hyperlink" Target="file:///F:\Modulistica.ppt#-1,17,Diapositiva 17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>
            <a:extLst>
              <a:ext uri="{FF2B5EF4-FFF2-40B4-BE49-F238E27FC236}">
                <a16:creationId xmlns:a16="http://schemas.microsoft.com/office/drawing/2014/main" id="{B83F2398-8A2F-4114-B45A-EEFF3BCEA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3163" y="3429000"/>
            <a:ext cx="4210050" cy="217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55600" indent="-355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endParaRPr lang="it-IT" altLang="de-DE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it-IT" altLang="de-DE" sz="3000" b="1">
                <a:solidFill>
                  <a:srgbClr val="FF0000"/>
                </a:solidFill>
              </a:rPr>
              <a:t>Feuerwehr-Hindernisübung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endParaRPr lang="it-IT" altLang="de-DE" sz="3000" b="1">
              <a:solidFill>
                <a:srgbClr val="FF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it-IT" altLang="de-DE" sz="3000" b="1">
                <a:solidFill>
                  <a:srgbClr val="FF0000"/>
                </a:solidFill>
              </a:rPr>
              <a:t>400 m Staffellauf mit Hindernissen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3000" b="1">
                <a:solidFill>
                  <a:srgbClr val="FF0000"/>
                </a:solidFill>
              </a:rPr>
              <a:t>	</a:t>
            </a:r>
            <a:endParaRPr lang="it-IT" altLang="de-DE" sz="3000">
              <a:solidFill>
                <a:srgbClr val="000000"/>
              </a:solidFill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4F73851-0903-4785-82E7-23D8BEAAC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Allgemeine Bestimmungen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95301447-DB8D-46CB-AD16-E60B611B3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938" y="1919289"/>
            <a:ext cx="5297488" cy="134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3200" b="1">
                <a:solidFill>
                  <a:srgbClr val="000000"/>
                </a:solidFill>
              </a:rPr>
              <a:t>Der Feuerwehrjugend-leistungsbewerb besteht aus zwei Disziplinen:</a:t>
            </a:r>
          </a:p>
        </p:txBody>
      </p:sp>
      <p:sp>
        <p:nvSpPr>
          <p:cNvPr id="24581" name="AutoShape 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7014093-7711-4480-9DFF-976D787F1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877" y="4945064"/>
            <a:ext cx="300037" cy="352425"/>
          </a:xfrm>
          <a:prstGeom prst="actionButtonBeginning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pic>
        <p:nvPicPr>
          <p:cNvPr id="26633" name="Picture 9" descr="apresentação eles">
            <a:extLst>
              <a:ext uri="{FF2B5EF4-FFF2-40B4-BE49-F238E27FC236}">
                <a16:creationId xmlns:a16="http://schemas.microsoft.com/office/drawing/2014/main" id="{E028640C-E3FD-44AB-8228-DBD2B9943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2" y="2060576"/>
            <a:ext cx="3252787" cy="221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4" name="Picture 10" descr="10217">
            <a:extLst>
              <a:ext uri="{FF2B5EF4-FFF2-40B4-BE49-F238E27FC236}">
                <a16:creationId xmlns:a16="http://schemas.microsoft.com/office/drawing/2014/main" id="{8375A000-7107-4CEC-BA99-1164587DE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13934">
            <a:off x="6891339" y="4292601"/>
            <a:ext cx="373062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81" name="Rectangle 33">
            <a:extLst>
              <a:ext uri="{FF2B5EF4-FFF2-40B4-BE49-F238E27FC236}">
                <a16:creationId xmlns:a16="http://schemas.microsoft.com/office/drawing/2014/main" id="{C6FA19AC-40DA-4614-BBDC-246DDE2B7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1" y="2349500"/>
            <a:ext cx="3175000" cy="287338"/>
          </a:xfrm>
          <a:prstGeom prst="rect">
            <a:avLst/>
          </a:prstGeom>
          <a:solidFill>
            <a:srgbClr val="FF0000">
              <a:alpha val="7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26627" name="Rectangle 8">
            <a:extLst>
              <a:ext uri="{FF2B5EF4-FFF2-40B4-BE49-F238E27FC236}">
                <a16:creationId xmlns:a16="http://schemas.microsoft.com/office/drawing/2014/main" id="{81006117-4D38-4314-8B58-454561929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7" y="1096963"/>
            <a:ext cx="9050337" cy="5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Allgemeine Bestimmungen</a:t>
            </a:r>
          </a:p>
        </p:txBody>
      </p:sp>
      <p:sp>
        <p:nvSpPr>
          <p:cNvPr id="26628" name="Rectangle 15">
            <a:hlinkClick r:id="rId3" action="ppaction://hlinkpres?slideindex=2&amp;slidetitle=Diapositiva 2"/>
            <a:extLst>
              <a:ext uri="{FF2B5EF4-FFF2-40B4-BE49-F238E27FC236}">
                <a16:creationId xmlns:a16="http://schemas.microsoft.com/office/drawing/2014/main" id="{8A9578C6-DB51-4224-BCF8-94229762D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70927" y="5502276"/>
            <a:ext cx="30003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26629" name="Rectangle 16">
            <a:hlinkClick r:id="rId4" action="ppaction://hlinkpres?slideindex=17&amp;slidetitle=Diapositiva 17"/>
            <a:extLst>
              <a:ext uri="{FF2B5EF4-FFF2-40B4-BE49-F238E27FC236}">
                <a16:creationId xmlns:a16="http://schemas.microsoft.com/office/drawing/2014/main" id="{0523942A-A0F2-444F-B2B4-8789067F3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2038" y="5938839"/>
            <a:ext cx="300038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27682" name="Rectangle 34">
            <a:extLst>
              <a:ext uri="{FF2B5EF4-FFF2-40B4-BE49-F238E27FC236}">
                <a16:creationId xmlns:a16="http://schemas.microsoft.com/office/drawing/2014/main" id="{AFE88B26-9355-4369-A019-D3F7DB12A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1" y="2636839"/>
            <a:ext cx="2222500" cy="287337"/>
          </a:xfrm>
          <a:prstGeom prst="rect">
            <a:avLst/>
          </a:prstGeom>
          <a:solidFill>
            <a:srgbClr val="FF0000">
              <a:alpha val="7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27683" name="Rectangle 35">
            <a:extLst>
              <a:ext uri="{FF2B5EF4-FFF2-40B4-BE49-F238E27FC236}">
                <a16:creationId xmlns:a16="http://schemas.microsoft.com/office/drawing/2014/main" id="{AA8CFF4A-7B57-480D-9C2C-20C5E93DA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376" y="3716339"/>
            <a:ext cx="2063750" cy="288925"/>
          </a:xfrm>
          <a:prstGeom prst="rect">
            <a:avLst/>
          </a:prstGeom>
          <a:solidFill>
            <a:srgbClr val="FF0000">
              <a:alpha val="7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27684" name="Rectangle 36">
            <a:extLst>
              <a:ext uri="{FF2B5EF4-FFF2-40B4-BE49-F238E27FC236}">
                <a16:creationId xmlns:a16="http://schemas.microsoft.com/office/drawing/2014/main" id="{EC48F606-C5B4-4905-BE53-E65730432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8" y="4652963"/>
            <a:ext cx="2159000" cy="360362"/>
          </a:xfrm>
          <a:prstGeom prst="rect">
            <a:avLst/>
          </a:prstGeom>
          <a:solidFill>
            <a:srgbClr val="FF0000">
              <a:alpha val="7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27685" name="Rectangle 37">
            <a:extLst>
              <a:ext uri="{FF2B5EF4-FFF2-40B4-BE49-F238E27FC236}">
                <a16:creationId xmlns:a16="http://schemas.microsoft.com/office/drawing/2014/main" id="{568ED595-5C35-4707-B3CA-509F6115D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3" y="5876926"/>
            <a:ext cx="1728788" cy="360363"/>
          </a:xfrm>
          <a:prstGeom prst="rect">
            <a:avLst/>
          </a:prstGeom>
          <a:solidFill>
            <a:srgbClr val="FF0000">
              <a:alpha val="7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27701" name="Rectangle 53">
            <a:extLst>
              <a:ext uri="{FF2B5EF4-FFF2-40B4-BE49-F238E27FC236}">
                <a16:creationId xmlns:a16="http://schemas.microsoft.com/office/drawing/2014/main" id="{59F6EEE8-B88D-4446-A281-EBB0E46C5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557338"/>
            <a:ext cx="8655050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3200" b="1">
                <a:solidFill>
                  <a:srgbClr val="000000"/>
                </a:solidFill>
              </a:rPr>
              <a:t>Bewerbsgruppe &amp; Altersbestimmungen</a:t>
            </a:r>
          </a:p>
        </p:txBody>
      </p:sp>
      <p:sp>
        <p:nvSpPr>
          <p:cNvPr id="27702" name="Text Box 54">
            <a:hlinkClick r:id="" action="ppaction://noaction"/>
            <a:extLst>
              <a:ext uri="{FF2B5EF4-FFF2-40B4-BE49-F238E27FC236}">
                <a16:creationId xmlns:a16="http://schemas.microsoft.com/office/drawing/2014/main" id="{CAA3F0E5-D1F9-4535-95BD-4EE04E3D5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1551" y="5876925"/>
            <a:ext cx="1993900" cy="369888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sz="1800">
                <a:solidFill>
                  <a:srgbClr val="000000"/>
                </a:solidFill>
              </a:rPr>
              <a:t>Altersberechnung</a:t>
            </a:r>
          </a:p>
        </p:txBody>
      </p:sp>
      <p:sp>
        <p:nvSpPr>
          <p:cNvPr id="26636" name="AutoShape 55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4E7E3E84-9902-4562-BCF7-C3F271D9B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877" y="5519738"/>
            <a:ext cx="300037" cy="354012"/>
          </a:xfrm>
          <a:prstGeom prst="actionButtonBackPrevious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pic>
        <p:nvPicPr>
          <p:cNvPr id="27704" name="Picture 56" descr="preparação">
            <a:extLst>
              <a:ext uri="{FF2B5EF4-FFF2-40B4-BE49-F238E27FC236}">
                <a16:creationId xmlns:a16="http://schemas.microsoft.com/office/drawing/2014/main" id="{45A15D06-1A8E-4B7F-A99B-1B117DFC4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463" y="2133601"/>
            <a:ext cx="2586038" cy="350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5" name="Rectangle 7">
            <a:extLst>
              <a:ext uri="{FF2B5EF4-FFF2-40B4-BE49-F238E27FC236}">
                <a16:creationId xmlns:a16="http://schemas.microsoft.com/office/drawing/2014/main" id="{E88A211F-2349-4FB1-9179-E8BCF18B4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601" y="2060575"/>
            <a:ext cx="5948362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6"/>
              </a:buBlip>
            </a:pPr>
            <a:r>
              <a:rPr lang="it-IT" altLang="de-DE">
                <a:solidFill>
                  <a:srgbClr val="000000"/>
                </a:solidFill>
              </a:rPr>
              <a:t>Die Bewerbsgruppe besteht aus </a:t>
            </a:r>
            <a:br>
              <a:rPr lang="it-IT" altLang="de-DE">
                <a:solidFill>
                  <a:srgbClr val="000000"/>
                </a:solidFill>
              </a:rPr>
            </a:br>
            <a:r>
              <a:rPr lang="it-IT" altLang="de-DE">
                <a:solidFill>
                  <a:srgbClr val="000000"/>
                </a:solidFill>
              </a:rPr>
              <a:t>mindestens 9 Bewerbern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>
                <a:solidFill>
                  <a:srgbClr val="000000"/>
                </a:solidFill>
              </a:rPr>
              <a:t>	zusätzlich kann ein Reservemann </a:t>
            </a:r>
            <a:br>
              <a:rPr lang="it-IT" altLang="de-DE">
                <a:solidFill>
                  <a:srgbClr val="000000"/>
                </a:solidFill>
              </a:rPr>
            </a:br>
            <a:r>
              <a:rPr lang="it-IT" altLang="de-DE">
                <a:solidFill>
                  <a:srgbClr val="000000"/>
                </a:solidFill>
              </a:rPr>
              <a:t>(10 Teilnehmer) eingesetzt werden.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endParaRPr lang="it-IT" altLang="de-DE">
              <a:solidFill>
                <a:srgbClr val="000000"/>
              </a:solidFill>
            </a:endParaRP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6"/>
              </a:buBlip>
            </a:pPr>
            <a:r>
              <a:rPr lang="it-IT" altLang="de-DE">
                <a:solidFill>
                  <a:srgbClr val="000000"/>
                </a:solidFill>
              </a:rPr>
              <a:t>Teilnahmeberechtigt sind Bewerber im Alter von 12 bis 16 Jahren.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6"/>
              </a:buBlip>
            </a:pPr>
            <a:endParaRPr lang="it-IT" altLang="de-DE">
              <a:solidFill>
                <a:srgbClr val="000000"/>
              </a:solidFill>
            </a:endParaRP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6"/>
              </a:buBlip>
            </a:pPr>
            <a:r>
              <a:rPr lang="it-IT" altLang="de-DE">
                <a:solidFill>
                  <a:srgbClr val="000000"/>
                </a:solidFill>
              </a:rPr>
              <a:t>Dabei gilt für die 12 bzw. 16-jährigen, dass jeweils der gesamte Jahrgang zugelassen wird.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6"/>
              </a:buBlip>
            </a:pPr>
            <a:endParaRPr lang="it-IT" altLang="de-DE">
              <a:solidFill>
                <a:srgbClr val="000000"/>
              </a:solidFill>
            </a:endParaRP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6"/>
              </a:buBlip>
            </a:pPr>
            <a:r>
              <a:rPr lang="it-IT" altLang="de-DE">
                <a:solidFill>
                  <a:srgbClr val="000000"/>
                </a:solidFill>
              </a:rPr>
              <a:t>Für die Altersbewertung wird das effektive Alter am Stichtag (ist 1. Bewerbstag)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>
                <a:solidFill>
                  <a:srgbClr val="FF0000"/>
                </a:solidFill>
              </a:rPr>
              <a:t>	</a:t>
            </a:r>
            <a:r>
              <a:rPr lang="it-IT" altLang="de-DE">
                <a:solidFill>
                  <a:srgbClr val="000000"/>
                </a:solidFill>
              </a:rPr>
              <a:t>herangezogen.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7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7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5" dur="500"/>
                                        <p:tgtEl>
                                          <p:spTgt spid="27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6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7" dur="500"/>
                                        <p:tgtEl>
                                          <p:spTgt spid="27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6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6" dur="500"/>
                                        <p:tgtEl>
                                          <p:spTgt spid="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76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76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58" dur="500"/>
                                        <p:tgtEl>
                                          <p:spTgt spid="27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81" grpId="0" animBg="1"/>
      <p:bldP spid="27682" grpId="0" animBg="1"/>
      <p:bldP spid="27683" grpId="0" animBg="1"/>
      <p:bldP spid="27684" grpId="0" animBg="1"/>
      <p:bldP spid="27685" grpId="0" animBg="1"/>
      <p:bldP spid="27701" grpId="0"/>
      <p:bldP spid="2770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>
            <a:extLst>
              <a:ext uri="{FF2B5EF4-FFF2-40B4-BE49-F238E27FC236}">
                <a16:creationId xmlns:a16="http://schemas.microsoft.com/office/drawing/2014/main" id="{733457E4-50BE-4D66-A526-00FB23DBD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7276" y="1760539"/>
            <a:ext cx="8355012" cy="257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it-IT" altLang="de-DE">
                <a:solidFill>
                  <a:srgbClr val="000000"/>
                </a:solidFill>
              </a:rPr>
              <a:t>Sämtliche zur Durchführung des Feuerwehrjugendleistungs-bewerbes erforderlichen Geräte werden vom Veranstalter beigestellt und aufgebaut.</a:t>
            </a:r>
            <a:r>
              <a:rPr lang="it-IT" altLang="de-DE">
                <a:solidFill>
                  <a:srgbClr val="FF0000"/>
                </a:solidFill>
              </a:rPr>
              <a:t> 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it-IT" altLang="de-DE">
                <a:solidFill>
                  <a:srgbClr val="000000"/>
                </a:solidFill>
              </a:rPr>
              <a:t>Andere als die beigestellten Geräte, sowie selbst mitgebrachte Hilfsmittel dürfen beim Leistungsbewerb nicht verwendet werden.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it-IT" altLang="de-DE">
                <a:solidFill>
                  <a:srgbClr val="000000"/>
                </a:solidFill>
              </a:rPr>
              <a:t>Die Geräte haben auf allen Bewerbsbahnen gleicher Art zu sein.</a:t>
            </a:r>
            <a:endParaRPr lang="it-IT" altLang="de-DE" sz="2400">
              <a:solidFill>
                <a:srgbClr val="000000"/>
              </a:solidFill>
            </a:endParaRPr>
          </a:p>
        </p:txBody>
      </p:sp>
      <p:pic>
        <p:nvPicPr>
          <p:cNvPr id="46082" name="Picture 2" descr="bersaglio 1">
            <a:extLst>
              <a:ext uri="{FF2B5EF4-FFF2-40B4-BE49-F238E27FC236}">
                <a16:creationId xmlns:a16="http://schemas.microsoft.com/office/drawing/2014/main" id="{0492B7D4-1629-4F98-A228-87DF37649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0000">
            <a:off x="2349501" y="4402139"/>
            <a:ext cx="1344612" cy="1843087"/>
          </a:xfrm>
          <a:prstGeom prst="rect">
            <a:avLst/>
          </a:prstGeom>
          <a:noFill/>
          <a:ln w="19050" algn="ctr">
            <a:solidFill>
              <a:srgbClr val="CC0000"/>
            </a:solidFill>
            <a:miter lim="800000"/>
            <a:headEnd/>
            <a:tailEnd/>
          </a:ln>
          <a:effectLst>
            <a:outerShdw dist="35921" dir="2700000" algn="ctr" rotWithShape="0">
              <a:srgbClr val="CC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8676" name="Rectangle 4">
            <a:extLst>
              <a:ext uri="{FF2B5EF4-FFF2-40B4-BE49-F238E27FC236}">
                <a16:creationId xmlns:a16="http://schemas.microsoft.com/office/drawing/2014/main" id="{629CF1D3-4A77-48EE-9E3B-9E699254A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1"/>
            <a:ext cx="90503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Allgemeine Bestimmungen</a:t>
            </a:r>
          </a:p>
        </p:txBody>
      </p:sp>
      <p:pic>
        <p:nvPicPr>
          <p:cNvPr id="46085" name="Picture 5" descr="tunnel di fronte 2">
            <a:extLst>
              <a:ext uri="{FF2B5EF4-FFF2-40B4-BE49-F238E27FC236}">
                <a16:creationId xmlns:a16="http://schemas.microsoft.com/office/drawing/2014/main" id="{26A552A9-A94A-43F1-9FAA-0589A740C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00" b="19482"/>
          <a:stretch>
            <a:fillRect/>
          </a:stretch>
        </p:blipFill>
        <p:spPr bwMode="auto">
          <a:xfrm rot="198003">
            <a:off x="3603626" y="5022850"/>
            <a:ext cx="2144712" cy="1595438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>
            <a:outerShdw dist="35921" dir="2700000" algn="ctr" rotWithShape="0">
              <a:srgbClr val="CC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6086" name="Picture 6" descr="Muro 2">
            <a:extLst>
              <a:ext uri="{FF2B5EF4-FFF2-40B4-BE49-F238E27FC236}">
                <a16:creationId xmlns:a16="http://schemas.microsoft.com/office/drawing/2014/main" id="{D2350A71-CBB3-443F-BBF2-0CF1A5625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79990">
            <a:off x="6610352" y="5059364"/>
            <a:ext cx="2490787" cy="1512887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>
            <a:outerShdw dist="35921" dir="2700000" algn="ctr" rotWithShape="0">
              <a:srgbClr val="CC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6087" name="Picture 7" descr="ostacolo salto 1">
            <a:extLst>
              <a:ext uri="{FF2B5EF4-FFF2-40B4-BE49-F238E27FC236}">
                <a16:creationId xmlns:a16="http://schemas.microsoft.com/office/drawing/2014/main" id="{5D8AE4DC-F5FD-4ABB-8A6B-5FF5A063B5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31" t="5733" r="9308" b="15602"/>
          <a:stretch>
            <a:fillRect/>
          </a:stretch>
        </p:blipFill>
        <p:spPr bwMode="auto">
          <a:xfrm rot="231928">
            <a:off x="8751889" y="4465638"/>
            <a:ext cx="1806575" cy="1174750"/>
          </a:xfrm>
          <a:prstGeom prst="rect">
            <a:avLst/>
          </a:prstGeom>
          <a:noFill/>
          <a:ln w="19050" algn="ctr">
            <a:solidFill>
              <a:srgbClr val="CC0000"/>
            </a:solidFill>
            <a:miter lim="800000"/>
            <a:headEnd/>
            <a:tailEnd/>
          </a:ln>
          <a:effectLst>
            <a:outerShdw dist="35921" dir="2700000" algn="ctr" rotWithShape="0">
              <a:srgbClr val="CC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6088" name="Picture 8" descr="tubi partenza">
            <a:extLst>
              <a:ext uri="{FF2B5EF4-FFF2-40B4-BE49-F238E27FC236}">
                <a16:creationId xmlns:a16="http://schemas.microsoft.com/office/drawing/2014/main" id="{4DC427F1-B405-4ADA-9930-3D8091B48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3159">
            <a:off x="5529263" y="4519614"/>
            <a:ext cx="1665288" cy="1095375"/>
          </a:xfrm>
          <a:prstGeom prst="rect">
            <a:avLst/>
          </a:prstGeom>
          <a:noFill/>
          <a:ln w="19050" algn="ctr">
            <a:solidFill>
              <a:srgbClr val="CC0000"/>
            </a:solidFill>
            <a:miter lim="800000"/>
            <a:headEnd/>
            <a:tailEnd/>
          </a:ln>
          <a:effectLst>
            <a:outerShdw dist="35921" dir="2700000" algn="ctr" rotWithShape="0">
              <a:srgbClr val="CC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6089" name="Rectangle 9">
            <a:hlinkClick r:id="" action="ppaction://noaction"/>
            <a:extLst>
              <a:ext uri="{FF2B5EF4-FFF2-40B4-BE49-F238E27FC236}">
                <a16:creationId xmlns:a16="http://schemas.microsoft.com/office/drawing/2014/main" id="{A681E725-3402-4902-8B56-A108F5EA6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689" y="2338389"/>
            <a:ext cx="855663" cy="352425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gamma/>
                  <a:shade val="4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lang="de-AT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2" name="AutoShape 11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24D0AAEC-9F78-4A92-A8E8-41F5628FB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877" y="5519738"/>
            <a:ext cx="300037" cy="354012"/>
          </a:xfrm>
          <a:prstGeom prst="actionButtonBackPrevious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1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>
            <a:extLst>
              <a:ext uri="{FF2B5EF4-FFF2-40B4-BE49-F238E27FC236}">
                <a16:creationId xmlns:a16="http://schemas.microsoft.com/office/drawing/2014/main" id="{DFB93073-8A37-4204-91D0-855B8CFE4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7276" y="1760539"/>
            <a:ext cx="8355012" cy="257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it-IT" altLang="de-DE">
                <a:solidFill>
                  <a:srgbClr val="000000"/>
                </a:solidFill>
              </a:rPr>
              <a:t>Die Gruppe tritt im landesüblichen Arbeitsanzug (Dienstbekleidung) an.</a:t>
            </a:r>
            <a:endParaRPr lang="it-IT" altLang="de-DE">
              <a:solidFill>
                <a:srgbClr val="FF0000"/>
              </a:solidFill>
            </a:endParaRP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it-IT" altLang="de-DE">
                <a:solidFill>
                  <a:srgbClr val="000000"/>
                </a:solidFill>
              </a:rPr>
              <a:t>Schutzhandschuhe und Feuerwehrgurt sind zulässing sofern sie von der ganzen Gruppe getragen werden.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it-IT" altLang="de-DE">
                <a:solidFill>
                  <a:srgbClr val="000000"/>
                </a:solidFill>
              </a:rPr>
              <a:t>Die Schuhbekleidung ist beliebig auf eine möglichste einheitliche Farbe ist zu achten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it-IT" altLang="de-DE">
                <a:solidFill>
                  <a:srgbClr val="000000"/>
                </a:solidFill>
              </a:rPr>
              <a:t>Spikes- und Stollenschuhe sind nicht zulässig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it-IT" altLang="de-DE">
                <a:solidFill>
                  <a:srgbClr val="000000"/>
                </a:solidFill>
              </a:rPr>
              <a:t>Es werden die Landesüblichen Schutzhelme getragen.</a:t>
            </a:r>
            <a:endParaRPr lang="it-IT" altLang="de-DE" sz="2400">
              <a:solidFill>
                <a:srgbClr val="000000"/>
              </a:solidFill>
            </a:endParaRPr>
          </a:p>
        </p:txBody>
      </p:sp>
      <p:sp>
        <p:nvSpPr>
          <p:cNvPr id="30723" name="Rectangle 4">
            <a:extLst>
              <a:ext uri="{FF2B5EF4-FFF2-40B4-BE49-F238E27FC236}">
                <a16:creationId xmlns:a16="http://schemas.microsoft.com/office/drawing/2014/main" id="{41F0022C-5132-4A7B-B6A5-F16893504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1"/>
            <a:ext cx="90503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Allgemeine Bestimmungen</a:t>
            </a:r>
          </a:p>
        </p:txBody>
      </p:sp>
      <p:sp>
        <p:nvSpPr>
          <p:cNvPr id="359433" name="Rectangle 9">
            <a:hlinkClick r:id="" action="ppaction://noaction"/>
            <a:extLst>
              <a:ext uri="{FF2B5EF4-FFF2-40B4-BE49-F238E27FC236}">
                <a16:creationId xmlns:a16="http://schemas.microsoft.com/office/drawing/2014/main" id="{8CE4C1E3-73A6-490E-B9A0-5A133B50C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689" y="2338389"/>
            <a:ext cx="855663" cy="352425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gamma/>
                  <a:shade val="4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lang="de-AT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25" name="AutoShape 10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3ED6C2D7-BDB0-4177-A45E-38622DFAE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877" y="5519738"/>
            <a:ext cx="300037" cy="354012"/>
          </a:xfrm>
          <a:prstGeom prst="actionButtonBackPrevious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pic>
        <p:nvPicPr>
          <p:cNvPr id="359435" name="Picture 11" descr="apresentação eles">
            <a:extLst>
              <a:ext uri="{FF2B5EF4-FFF2-40B4-BE49-F238E27FC236}">
                <a16:creationId xmlns:a16="http://schemas.microsoft.com/office/drawing/2014/main" id="{A4AB3442-BC65-4969-8F11-5ED957AE81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4365626"/>
            <a:ext cx="3252788" cy="221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9436" name="Picture 12" descr="DSC_0947">
            <a:extLst>
              <a:ext uri="{FF2B5EF4-FFF2-40B4-BE49-F238E27FC236}">
                <a16:creationId xmlns:a16="http://schemas.microsoft.com/office/drawing/2014/main" id="{834BC440-B4BB-496A-A8F4-DAEB04E0E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45490">
            <a:off x="6959601" y="4365625"/>
            <a:ext cx="3084512" cy="183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9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9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59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59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359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9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9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59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9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9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9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Standard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FFFFFF"/>
      </a:accent2>
      <a:accent3>
        <a:srgbClr val="FFFFFF"/>
      </a:accent3>
      <a:accent4>
        <a:srgbClr val="000000"/>
      </a:accent4>
      <a:accent5>
        <a:srgbClr val="AAAAAA"/>
      </a:accent5>
      <a:accent6>
        <a:srgbClr val="E7E7E7"/>
      </a:accent6>
      <a:hlink>
        <a:srgbClr val="000000"/>
      </a:hlink>
      <a:folHlink>
        <a:srgbClr val="0000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1" fontAlgn="base" latinLnBrk="0" hangingPunct="1">
          <a:lnSpc>
            <a:spcPct val="85000"/>
          </a:lnSpc>
          <a:spcBef>
            <a:spcPct val="3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1" fontAlgn="base" latinLnBrk="0" hangingPunct="1">
          <a:lnSpc>
            <a:spcPct val="85000"/>
          </a:lnSpc>
          <a:spcBef>
            <a:spcPct val="3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E7E7E7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E7E7E7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Laajakuva</PresentationFormat>
  <Paragraphs>33</Paragraphs>
  <Slides>4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Arial</vt:lpstr>
      <vt:lpstr>Calibri</vt:lpstr>
      <vt:lpstr>Tahoma</vt:lpstr>
      <vt:lpstr>Wingdings</vt:lpstr>
      <vt:lpstr>Standarddesign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Taina Hanhikoski</dc:creator>
  <cp:lastModifiedBy>Taina Hanhikoski</cp:lastModifiedBy>
  <cp:revision>1</cp:revision>
  <dcterms:created xsi:type="dcterms:W3CDTF">2019-02-20T13:33:44Z</dcterms:created>
  <dcterms:modified xsi:type="dcterms:W3CDTF">2019-02-20T13:34:05Z</dcterms:modified>
</cp:coreProperties>
</file>